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1"/>
  </p:notesMasterIdLst>
  <p:handoutMasterIdLst>
    <p:handoutMasterId r:id="rId32"/>
  </p:handoutMasterIdLst>
  <p:sldIdLst>
    <p:sldId id="279" r:id="rId3"/>
    <p:sldId id="305" r:id="rId4"/>
    <p:sldId id="281" r:id="rId5"/>
    <p:sldId id="323" r:id="rId6"/>
    <p:sldId id="322" r:id="rId7"/>
    <p:sldId id="320" r:id="rId8"/>
    <p:sldId id="321" r:id="rId9"/>
    <p:sldId id="313" r:id="rId10"/>
    <p:sldId id="314" r:id="rId11"/>
    <p:sldId id="317" r:id="rId12"/>
    <p:sldId id="315" r:id="rId13"/>
    <p:sldId id="329" r:id="rId14"/>
    <p:sldId id="331" r:id="rId15"/>
    <p:sldId id="330" r:id="rId16"/>
    <p:sldId id="318" r:id="rId17"/>
    <p:sldId id="312" r:id="rId18"/>
    <p:sldId id="333" r:id="rId19"/>
    <p:sldId id="334" r:id="rId20"/>
    <p:sldId id="335" r:id="rId21"/>
    <p:sldId id="336" r:id="rId22"/>
    <p:sldId id="291" r:id="rId23"/>
    <p:sldId id="337" r:id="rId24"/>
    <p:sldId id="316" r:id="rId25"/>
    <p:sldId id="325" r:id="rId26"/>
    <p:sldId id="326" r:id="rId27"/>
    <p:sldId id="327" r:id="rId28"/>
    <p:sldId id="328" r:id="rId29"/>
    <p:sldId id="332" r:id="rId3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6"/>
    <p:restoredTop sz="93603"/>
  </p:normalViewPr>
  <p:slideViewPr>
    <p:cSldViewPr snapToGrid="0" snapToObjects="1">
      <p:cViewPr varScale="1">
        <p:scale>
          <a:sx n="104" d="100"/>
          <a:sy n="104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8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7325A-8008-8B4F-BF0B-97DD1F0D0C1B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4163B-1F17-4A40-BE14-662E32DD0E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416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67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484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4622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98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538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52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0199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221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236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5851161" y="6068518"/>
            <a:ext cx="6340839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10352314" y="220303"/>
            <a:ext cx="1621972" cy="1456097"/>
          </a:xfrm>
          <a:prstGeom prst="frame">
            <a:avLst>
              <a:gd name="adj1" fmla="val 8494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 userDrawn="1"/>
        </p:nvSpPr>
        <p:spPr>
          <a:xfrm>
            <a:off x="903513" y="1301110"/>
            <a:ext cx="3907973" cy="1779547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51161" y="2884150"/>
            <a:ext cx="5851836" cy="7675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5851161" y="3745932"/>
            <a:ext cx="5851836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5851161" y="4791550"/>
            <a:ext cx="5851836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1092974" y="1499319"/>
            <a:ext cx="3513749" cy="535720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30000"/>
              </a:lnSpc>
              <a:buFont typeface="Wingdings" charset="2"/>
              <a:buChar char="n"/>
              <a:defRPr sz="16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08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017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5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9313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20698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3148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32871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436590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450445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40731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54586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624602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763148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84188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98043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190030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328576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214932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228787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310286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324141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4062166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4200712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5017624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5156170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388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1" y="414727"/>
            <a:ext cx="2579915" cy="374755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2710542" y="3700073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 userDrawn="1"/>
        </p:nvSpPr>
        <p:spPr>
          <a:xfrm>
            <a:off x="261257" y="4315383"/>
            <a:ext cx="3124200" cy="212788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0426" y="1479280"/>
            <a:ext cx="5098490" cy="1037925"/>
          </a:xfrm>
          <a:prstGeom prst="rect">
            <a:avLst/>
          </a:prstGeom>
          <a:solidFill>
            <a:schemeClr val="bg1"/>
          </a:solidFill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6600" b="1">
                <a:blipFill>
                  <a:blip r:embed="rId2"/>
                  <a:stretch>
                    <a:fillRect/>
                  </a:stretch>
                </a:blip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7966701" y="103354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9232520" y="117208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7966701" y="1823025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9232520" y="1961571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7966701" y="2611841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9232520" y="2750387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966701" y="3401323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25"/>
          </p:nvPr>
        </p:nvSpPr>
        <p:spPr>
          <a:xfrm>
            <a:off x="9232520" y="3539869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7966701" y="4176837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/>
          </p:nvPr>
        </p:nvSpPr>
        <p:spPr>
          <a:xfrm>
            <a:off x="9232520" y="4315383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966701" y="4966319"/>
            <a:ext cx="927917" cy="73575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9"/>
          </p:nvPr>
        </p:nvSpPr>
        <p:spPr>
          <a:xfrm>
            <a:off x="9232520" y="5104865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414727"/>
            <a:ext cx="740229" cy="186038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491343" y="5519058"/>
            <a:ext cx="10700657" cy="92421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框架 8"/>
          <p:cNvSpPr/>
          <p:nvPr userDrawn="1"/>
        </p:nvSpPr>
        <p:spPr>
          <a:xfrm>
            <a:off x="8360229" y="742817"/>
            <a:ext cx="1621972" cy="1456097"/>
          </a:xfrm>
          <a:prstGeom prst="frame">
            <a:avLst>
              <a:gd name="adj1" fmla="val 6251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013403" y="3581400"/>
            <a:ext cx="1338943" cy="23948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352346" y="2275115"/>
            <a:ext cx="4899025" cy="18070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8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8251371" y="3222077"/>
            <a:ext cx="3352346" cy="718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254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1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492829" y="6379029"/>
            <a:ext cx="9699171" cy="119744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492829" y="838202"/>
            <a:ext cx="1994365" cy="7619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03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1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  <p:sldLayoutId id="2147483692" r:id="rId3"/>
    <p:sldLayoutId id="2147483688" r:id="rId4"/>
    <p:sldLayoutId id="2147483691" r:id="rId5"/>
    <p:sldLayoutId id="2147483689" r:id="rId6"/>
    <p:sldLayoutId id="2147483690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4.jp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blipFill>
                  <a:blip r:embed="rId3"/>
                  <a:stretch>
                    <a:fillRect/>
                  </a:stretch>
                </a:blipFill>
              </a:rPr>
              <a:t>Facebook</a:t>
            </a:r>
            <a:endParaRPr kumimoji="1" lang="zh-CN" altLang="en-US" dirty="0">
              <a:blipFill>
                <a:blip r:embed="rId3"/>
                <a:stretch>
                  <a:fillRect/>
                </a:stretch>
              </a:blip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Group member</a:t>
            </a:r>
            <a:r>
              <a:rPr lang="zh-CN" altLang="en-US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：</a:t>
            </a:r>
            <a:endParaRPr lang="en-US" altLang="zh-CN" b="1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539F30-F427-0942-8659-9FB758E40224}"/>
              </a:ext>
            </a:extLst>
          </p:cNvPr>
          <p:cNvSpPr/>
          <p:nvPr/>
        </p:nvSpPr>
        <p:spPr>
          <a:xfrm>
            <a:off x="2977373" y="1583348"/>
            <a:ext cx="18026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err="1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Junling</a:t>
            </a:r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Gao</a:t>
            </a:r>
          </a:p>
          <a:p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err="1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Wenqing</a:t>
            </a:r>
            <a:r>
              <a:rPr lang="zh-CN" altLang="en-US" sz="1600" b="1" dirty="0">
                <a:blipFill dpi="0" rotWithShape="1">
                  <a:blip r:embed="rId4">
                    <a:extLst/>
                  </a:blip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Liang</a:t>
            </a:r>
          </a:p>
          <a:p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err="1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Tripti</a:t>
            </a:r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</a:t>
            </a:r>
            <a:r>
              <a:rPr lang="en-US" altLang="zh-CN" sz="1600" b="1" dirty="0" err="1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Santani</a:t>
            </a:r>
            <a:endParaRPr lang="en-US" altLang="zh-CN" sz="1600" b="1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Ashish Kumar</a:t>
            </a:r>
          </a:p>
          <a:p>
            <a:r>
              <a:rPr lang="en-US" altLang="zh-CN" sz="1600" b="1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 Dipti </a:t>
            </a:r>
            <a:r>
              <a:rPr lang="en-US" altLang="zh-CN" sz="1600" b="1" dirty="0" err="1"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Bhattad</a:t>
            </a:r>
            <a:endParaRPr lang="en-US" altLang="zh-CN" sz="1600" b="1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  <a:p>
            <a:endParaRPr lang="en-US" sz="1600" b="1" dirty="0">
              <a:blipFill dpi="0" rotWithShape="1">
                <a:blip r:embed="rId4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10EDF-2AFE-49C1-97E9-D5ACC7EE2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4E5DE-0E9D-4BA7-83F7-FFE119E54B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8" y="290435"/>
            <a:ext cx="6538050" cy="898160"/>
          </a:xfrm>
        </p:spPr>
        <p:txBody>
          <a:bodyPr/>
          <a:lstStyle/>
          <a:p>
            <a:r>
              <a:rPr lang="en-US" dirty="0"/>
              <a:t>Exponential Moving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CC988-4A0C-4CA3-97A8-BB0F3B028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1409319"/>
            <a:ext cx="8857043" cy="45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2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9CB0E-A168-4A7B-8424-684E5495F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E55D-3FB1-4E4C-BDE4-42E1B60868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5491674" cy="535720"/>
          </a:xfrm>
        </p:spPr>
        <p:txBody>
          <a:bodyPr/>
          <a:lstStyle/>
          <a:p>
            <a:r>
              <a:rPr lang="en-US" dirty="0"/>
              <a:t>Exponential Moving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E2FAF-0466-4E55-81F5-6BE59583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9" y="1018911"/>
            <a:ext cx="8677934" cy="50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6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5E6C6E-56DE-4877-BEBB-9BB377E44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BEB8C-ADB6-4F4D-B4BD-C2D26D1BB4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5991295" cy="535720"/>
          </a:xfrm>
        </p:spPr>
        <p:txBody>
          <a:bodyPr/>
          <a:lstStyle/>
          <a:p>
            <a:r>
              <a:rPr lang="en-US" dirty="0"/>
              <a:t>Linear Model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BBC88-89AC-4E1C-9915-2D0986A9D19B}"/>
              </a:ext>
            </a:extLst>
          </p:cNvPr>
          <p:cNvSpPr/>
          <p:nvPr/>
        </p:nvSpPr>
        <p:spPr>
          <a:xfrm>
            <a:off x="2450974" y="1368395"/>
            <a:ext cx="68390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Yt</a:t>
            </a:r>
            <a:r>
              <a:rPr lang="en-US" dirty="0"/>
              <a:t>=beta_hat0+beta_hat1*EMA(5)+</a:t>
            </a:r>
            <a:r>
              <a:rPr lang="en-US" dirty="0" err="1"/>
              <a:t>ut_hat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591B3-F73C-47A3-81BA-F0D8A084BA89}"/>
              </a:ext>
            </a:extLst>
          </p:cNvPr>
          <p:cNvSpPr txBox="1"/>
          <p:nvPr/>
        </p:nvSpPr>
        <p:spPr>
          <a:xfrm>
            <a:off x="2492828" y="1989438"/>
            <a:ext cx="9699171" cy="26016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beta_hat</a:t>
            </a:r>
            <a:r>
              <a:rPr lang="en-US" b="1" dirty="0"/>
              <a:t>: [0.31200208 0.99937186]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t_test</a:t>
            </a:r>
            <a:r>
              <a:rPr lang="en-US" b="1" dirty="0"/>
              <a:t>: [0.66375096 320.45974407]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p_val_t</a:t>
            </a:r>
            <a:r>
              <a:rPr lang="en-US" b="1" dirty="0"/>
              <a:t>:  [0.5070783847241129, 0.0]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246966.0915409867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1.1102230246251565e-16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R2 and adj_R2</a:t>
            </a:r>
            <a:r>
              <a:rPr lang="en-US" b="1" dirty="0"/>
              <a:t>:  0.9935469361780442 0.9935372903427349</a:t>
            </a:r>
            <a:endParaRPr 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027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5C232A-FC38-41BD-BABE-AC9512C462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C9D8C-527B-4648-AB20-80BE60DF88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169C8-71C2-4557-AAEA-B117C42C7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9" y="1109273"/>
            <a:ext cx="8259782" cy="50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1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1155E2-8D6C-4DA3-9E7C-F99D87412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FFA66-2349-4EEC-A5D3-3C530CA53B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MACD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9FD43E-C9EC-4BC4-B26E-EA55E3FC7776}"/>
              </a:ext>
            </a:extLst>
          </p:cNvPr>
          <p:cNvSpPr/>
          <p:nvPr/>
        </p:nvSpPr>
        <p:spPr>
          <a:xfrm>
            <a:off x="2450974" y="1368395"/>
            <a:ext cx="683909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MACD=EMA_12-EMA_26</a:t>
            </a:r>
          </a:p>
          <a:p>
            <a:r>
              <a:rPr lang="en-US" dirty="0" err="1"/>
              <a:t>Yt</a:t>
            </a:r>
            <a:r>
              <a:rPr lang="en-US" dirty="0"/>
              <a:t>=beta_hat0+beta_hat1*</a:t>
            </a:r>
            <a:r>
              <a:rPr lang="en-US" dirty="0" err="1"/>
              <a:t>MACD+ut_hat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8A2BD-40FF-4940-A53A-2CABED9B66CE}"/>
              </a:ext>
            </a:extLst>
          </p:cNvPr>
          <p:cNvSpPr txBox="1"/>
          <p:nvPr/>
        </p:nvSpPr>
        <p:spPr>
          <a:xfrm>
            <a:off x="2464547" y="2338232"/>
            <a:ext cx="9699171" cy="26016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beta_hat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/>
              <a:t>[130.20514192,   6.34232591]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t_test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b="1" dirty="0"/>
              <a:t>[4.64227744, 0.39132399]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p_val_t</a:t>
            </a:r>
            <a:r>
              <a:rPr lang="en-US" b="1" dirty="0"/>
              <a:t>:  [1.72294867e-06, 3.47778883e-01]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246966.0915409867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1.1102230246251565e-16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R2 and adj_R2</a:t>
            </a:r>
            <a:r>
              <a:rPr lang="en-US" b="1" dirty="0"/>
              <a:t>:  0.1327984474205529 0.1310570788410761</a:t>
            </a:r>
            <a:endParaRPr 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718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B03ECD-2DDE-4E7E-897A-32C85C2AB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E589F-7EC8-4BB3-88C5-ADD798B802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FB Prophet</a:t>
            </a:r>
          </a:p>
        </p:txBody>
      </p:sp>
      <p:sp>
        <p:nvSpPr>
          <p:cNvPr id="6" name="矩形 20">
            <a:extLst>
              <a:ext uri="{FF2B5EF4-FFF2-40B4-BE49-F238E27FC236}">
                <a16:creationId xmlns:a16="http://schemas.microsoft.com/office/drawing/2014/main" id="{87EC6878-27F7-47A5-A038-1573423484E9}"/>
              </a:ext>
            </a:extLst>
          </p:cNvPr>
          <p:cNvSpPr/>
          <p:nvPr/>
        </p:nvSpPr>
        <p:spPr>
          <a:xfrm>
            <a:off x="603315" y="2705417"/>
            <a:ext cx="10765411" cy="257333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y(t)=g(t)+s(t)+h(t)+epsilon</a:t>
            </a:r>
          </a:p>
          <a:p>
            <a:pPr defTabSz="1219170">
              <a:lnSpc>
                <a:spcPct val="130000"/>
              </a:lnSpc>
              <a:defRPr/>
            </a:pPr>
            <a:endParaRPr lang="en-US" altLang="zh-CN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charset="0"/>
            </a:endParaRP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Where g(</a:t>
            </a: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t)=linear growth curve for modelling non periodic changes in time series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            s(t)=periodic changes(</a:t>
            </a:r>
            <a:r>
              <a:rPr lang="en-US" altLang="zh-CN" b="1" kern="0" dirty="0" err="1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eg.</a:t>
            </a: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 Weekly, yearly)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            h(t)=effect of holidays with irregular schedules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  <a:t>            epsilon=error term</a:t>
            </a:r>
            <a:br>
              <a:rPr lang="en-US" altLang="zh-CN" b="1" kern="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a typeface="微软雅黑" charset="0"/>
              </a:rPr>
            </a:br>
            <a:endParaRPr lang="en-US" altLang="zh-CN" b="1" kern="0" dirty="0">
              <a:blipFill dpi="0" rotWithShape="1">
                <a:blip r:embed="rId3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849C4-AC99-459A-A94F-4DF55353E049}"/>
              </a:ext>
            </a:extLst>
          </p:cNvPr>
          <p:cNvSpPr txBox="1"/>
          <p:nvPr/>
        </p:nvSpPr>
        <p:spPr>
          <a:xfrm>
            <a:off x="744718" y="1527142"/>
            <a:ext cx="9436230" cy="11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Prophet is a time series forecasting technique developed by Facebook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Based on </a:t>
            </a:r>
            <a:r>
              <a:rPr lang="en-US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trend+seasonality+holidays</a:t>
            </a:r>
            <a:endParaRPr lang="en-US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0502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B650A-1F33-42DB-B57E-D95EAF463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No.4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90711-9678-4900-9876-B9BC5BF181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FB Prophet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06782-72BF-7A45-BE4B-995E1D81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16" y="1350920"/>
            <a:ext cx="5824850" cy="3468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F9C2A-1D2A-9D4A-BBA1-7754D8430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72" y="826155"/>
            <a:ext cx="5451824" cy="5392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31E443-FECF-744E-95B9-E0D32DE04580}"/>
              </a:ext>
            </a:extLst>
          </p:cNvPr>
          <p:cNvSpPr txBox="1"/>
          <p:nvPr/>
        </p:nvSpPr>
        <p:spPr>
          <a:xfrm>
            <a:off x="1594022" y="5461686"/>
            <a:ext cx="37193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R2: 0.9543450026962081</a:t>
            </a:r>
            <a:endParaRPr lang="en-US" sz="2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248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99528" y="1900880"/>
            <a:ext cx="6160587" cy="453394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2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For Classification</a:t>
            </a:r>
            <a:endParaRPr lang="zh-CN" altLang="en-US" sz="2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B5E2EA-0CC8-884E-99BC-C3DD2C14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48" y="3429000"/>
            <a:ext cx="4241724" cy="23621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091919-E41D-DB4F-9035-5B4DAADF1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552" y="3810152"/>
            <a:ext cx="54864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696CA-F92E-124E-B29E-2F84EC990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552" y="5041899"/>
            <a:ext cx="5486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99528" y="1870301"/>
            <a:ext cx="6160587" cy="453394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2000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rPr>
              <a:t>For Regression</a:t>
            </a:r>
            <a:endParaRPr lang="zh-CN" altLang="en-US" sz="2000" dirty="0">
              <a:blipFill dpi="0" rotWithShape="1">
                <a:blip r:embed="rId3"/>
                <a:srcRect/>
                <a:stretch>
                  <a:fillRect/>
                </a:stretch>
              </a:blipFill>
              <a:latin typeface="微软雅黑" charset="0"/>
              <a:ea typeface="微软雅黑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6309B-41CC-CE4F-900C-AA5E0662C214}"/>
              </a:ext>
            </a:extLst>
          </p:cNvPr>
          <p:cNvSpPr txBox="1"/>
          <p:nvPr/>
        </p:nvSpPr>
        <p:spPr>
          <a:xfrm>
            <a:off x="1724968" y="2080441"/>
            <a:ext cx="8119431" cy="2008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lt"/>
              </a:rPr>
              <a:t>For SVM,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loss function is :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b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en-US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yi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−w∙</a:t>
            </a:r>
            <a:r>
              <a:rPr lang="el-GR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ϕ</a:t>
            </a:r>
            <a:r>
              <a:rPr lang="el-GR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xi)−b| ≤ </a:t>
            </a:r>
            <a:r>
              <a:rPr lang="el-GR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ϵ</a:t>
            </a:r>
            <a:endParaRPr lang="en-US" sz="16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3498BAC-4241-2746-8EE3-05F0ED9D5BE7}"/>
              </a:ext>
            </a:extLst>
          </p:cNvPr>
          <p:cNvSpPr/>
          <p:nvPr/>
        </p:nvSpPr>
        <p:spPr>
          <a:xfrm>
            <a:off x="2126255" y="4638101"/>
            <a:ext cx="1002535" cy="1046603"/>
          </a:xfrm>
          <a:custGeom>
            <a:avLst/>
            <a:gdLst>
              <a:gd name="connsiteX0" fmla="*/ 33051 w 1002535"/>
              <a:gd name="connsiteY0" fmla="*/ 132203 h 1046603"/>
              <a:gd name="connsiteX1" fmla="*/ 33051 w 1002535"/>
              <a:gd name="connsiteY1" fmla="*/ 132203 h 1046603"/>
              <a:gd name="connsiteX2" fmla="*/ 44068 w 1002535"/>
              <a:gd name="connsiteY2" fmla="*/ 451692 h 1046603"/>
              <a:gd name="connsiteX3" fmla="*/ 88135 w 1002535"/>
              <a:gd name="connsiteY3" fmla="*/ 517793 h 1046603"/>
              <a:gd name="connsiteX4" fmla="*/ 110169 w 1002535"/>
              <a:gd name="connsiteY4" fmla="*/ 550844 h 1046603"/>
              <a:gd name="connsiteX5" fmla="*/ 165253 w 1002535"/>
              <a:gd name="connsiteY5" fmla="*/ 561860 h 1046603"/>
              <a:gd name="connsiteX6" fmla="*/ 242372 w 1002535"/>
              <a:gd name="connsiteY6" fmla="*/ 572877 h 1046603"/>
              <a:gd name="connsiteX7" fmla="*/ 308473 w 1002535"/>
              <a:gd name="connsiteY7" fmla="*/ 583894 h 1046603"/>
              <a:gd name="connsiteX8" fmla="*/ 583894 w 1002535"/>
              <a:gd name="connsiteY8" fmla="*/ 572877 h 1046603"/>
              <a:gd name="connsiteX9" fmla="*/ 672029 w 1002535"/>
              <a:gd name="connsiteY9" fmla="*/ 550844 h 1046603"/>
              <a:gd name="connsiteX10" fmla="*/ 760164 w 1002535"/>
              <a:gd name="connsiteY10" fmla="*/ 539827 h 1046603"/>
              <a:gd name="connsiteX11" fmla="*/ 826265 w 1002535"/>
              <a:gd name="connsiteY11" fmla="*/ 517793 h 1046603"/>
              <a:gd name="connsiteX12" fmla="*/ 892367 w 1002535"/>
              <a:gd name="connsiteY12" fmla="*/ 462709 h 1046603"/>
              <a:gd name="connsiteX13" fmla="*/ 914400 w 1002535"/>
              <a:gd name="connsiteY13" fmla="*/ 429658 h 1046603"/>
              <a:gd name="connsiteX14" fmla="*/ 947451 w 1002535"/>
              <a:gd name="connsiteY14" fmla="*/ 407624 h 1046603"/>
              <a:gd name="connsiteX15" fmla="*/ 969485 w 1002535"/>
              <a:gd name="connsiteY15" fmla="*/ 319489 h 1046603"/>
              <a:gd name="connsiteX16" fmla="*/ 1002535 w 1002535"/>
              <a:gd name="connsiteY16" fmla="*/ 253388 h 1046603"/>
              <a:gd name="connsiteX17" fmla="*/ 991518 w 1002535"/>
              <a:gd name="connsiteY17" fmla="*/ 198304 h 1046603"/>
              <a:gd name="connsiteX18" fmla="*/ 980502 w 1002535"/>
              <a:gd name="connsiteY18" fmla="*/ 165253 h 1046603"/>
              <a:gd name="connsiteX19" fmla="*/ 947451 w 1002535"/>
              <a:gd name="connsiteY19" fmla="*/ 154236 h 1046603"/>
              <a:gd name="connsiteX20" fmla="*/ 914400 w 1002535"/>
              <a:gd name="connsiteY20" fmla="*/ 132203 h 1046603"/>
              <a:gd name="connsiteX21" fmla="*/ 826265 w 1002535"/>
              <a:gd name="connsiteY21" fmla="*/ 110169 h 1046603"/>
              <a:gd name="connsiteX22" fmla="*/ 793215 w 1002535"/>
              <a:gd name="connsiteY22" fmla="*/ 99152 h 1046603"/>
              <a:gd name="connsiteX23" fmla="*/ 705080 w 1002535"/>
              <a:gd name="connsiteY23" fmla="*/ 77118 h 1046603"/>
              <a:gd name="connsiteX24" fmla="*/ 594911 w 1002535"/>
              <a:gd name="connsiteY24" fmla="*/ 44068 h 1046603"/>
              <a:gd name="connsiteX25" fmla="*/ 550844 w 1002535"/>
              <a:gd name="connsiteY25" fmla="*/ 22034 h 1046603"/>
              <a:gd name="connsiteX26" fmla="*/ 418641 w 1002535"/>
              <a:gd name="connsiteY26" fmla="*/ 0 h 1046603"/>
              <a:gd name="connsiteX27" fmla="*/ 198304 w 1002535"/>
              <a:gd name="connsiteY27" fmla="*/ 11017 h 1046603"/>
              <a:gd name="connsiteX28" fmla="*/ 143220 w 1002535"/>
              <a:gd name="connsiteY28" fmla="*/ 22034 h 1046603"/>
              <a:gd name="connsiteX29" fmla="*/ 110169 w 1002535"/>
              <a:gd name="connsiteY29" fmla="*/ 44068 h 1046603"/>
              <a:gd name="connsiteX30" fmla="*/ 77118 w 1002535"/>
              <a:gd name="connsiteY30" fmla="*/ 55085 h 1046603"/>
              <a:gd name="connsiteX31" fmla="*/ 11017 w 1002535"/>
              <a:gd name="connsiteY31" fmla="*/ 187287 h 1046603"/>
              <a:gd name="connsiteX32" fmla="*/ 0 w 1002535"/>
              <a:gd name="connsiteY32" fmla="*/ 187287 h 1046603"/>
              <a:gd name="connsiteX33" fmla="*/ 848299 w 1002535"/>
              <a:gd name="connsiteY33" fmla="*/ 1046603 h 104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02535" h="1046603">
                <a:moveTo>
                  <a:pt x="33051" y="132203"/>
                </a:moveTo>
                <a:lnTo>
                  <a:pt x="33051" y="132203"/>
                </a:lnTo>
                <a:cubicBezTo>
                  <a:pt x="36723" y="238699"/>
                  <a:pt x="28998" y="346203"/>
                  <a:pt x="44068" y="451692"/>
                </a:cubicBezTo>
                <a:cubicBezTo>
                  <a:pt x="47813" y="477907"/>
                  <a:pt x="73446" y="495759"/>
                  <a:pt x="88135" y="517793"/>
                </a:cubicBezTo>
                <a:cubicBezTo>
                  <a:pt x="95480" y="528810"/>
                  <a:pt x="97185" y="548247"/>
                  <a:pt x="110169" y="550844"/>
                </a:cubicBezTo>
                <a:cubicBezTo>
                  <a:pt x="128530" y="554516"/>
                  <a:pt x="146783" y="558782"/>
                  <a:pt x="165253" y="561860"/>
                </a:cubicBezTo>
                <a:cubicBezTo>
                  <a:pt x="190867" y="566129"/>
                  <a:pt x="216707" y="568928"/>
                  <a:pt x="242372" y="572877"/>
                </a:cubicBezTo>
                <a:cubicBezTo>
                  <a:pt x="264450" y="576274"/>
                  <a:pt x="286439" y="580222"/>
                  <a:pt x="308473" y="583894"/>
                </a:cubicBezTo>
                <a:cubicBezTo>
                  <a:pt x="400280" y="580222"/>
                  <a:pt x="492391" y="581195"/>
                  <a:pt x="583894" y="572877"/>
                </a:cubicBezTo>
                <a:cubicBezTo>
                  <a:pt x="614052" y="570135"/>
                  <a:pt x="641980" y="554600"/>
                  <a:pt x="672029" y="550844"/>
                </a:cubicBezTo>
                <a:lnTo>
                  <a:pt x="760164" y="539827"/>
                </a:lnTo>
                <a:cubicBezTo>
                  <a:pt x="782198" y="532482"/>
                  <a:pt x="812329" y="536373"/>
                  <a:pt x="826265" y="517793"/>
                </a:cubicBezTo>
                <a:cubicBezTo>
                  <a:pt x="866284" y="464436"/>
                  <a:pt x="841897" y="479532"/>
                  <a:pt x="892367" y="462709"/>
                </a:cubicBezTo>
                <a:cubicBezTo>
                  <a:pt x="899711" y="451692"/>
                  <a:pt x="905038" y="439021"/>
                  <a:pt x="914400" y="429658"/>
                </a:cubicBezTo>
                <a:cubicBezTo>
                  <a:pt x="923763" y="420295"/>
                  <a:pt x="939179" y="417963"/>
                  <a:pt x="947451" y="407624"/>
                </a:cubicBezTo>
                <a:cubicBezTo>
                  <a:pt x="956609" y="396177"/>
                  <a:pt x="968737" y="322482"/>
                  <a:pt x="969485" y="319489"/>
                </a:cubicBezTo>
                <a:cubicBezTo>
                  <a:pt x="978607" y="283002"/>
                  <a:pt x="980996" y="285699"/>
                  <a:pt x="1002535" y="253388"/>
                </a:cubicBezTo>
                <a:cubicBezTo>
                  <a:pt x="998863" y="235027"/>
                  <a:pt x="996059" y="216470"/>
                  <a:pt x="991518" y="198304"/>
                </a:cubicBezTo>
                <a:cubicBezTo>
                  <a:pt x="988702" y="187038"/>
                  <a:pt x="988713" y="173465"/>
                  <a:pt x="980502" y="165253"/>
                </a:cubicBezTo>
                <a:cubicBezTo>
                  <a:pt x="972291" y="157041"/>
                  <a:pt x="957838" y="159429"/>
                  <a:pt x="947451" y="154236"/>
                </a:cubicBezTo>
                <a:cubicBezTo>
                  <a:pt x="935608" y="148315"/>
                  <a:pt x="926843" y="136728"/>
                  <a:pt x="914400" y="132203"/>
                </a:cubicBezTo>
                <a:cubicBezTo>
                  <a:pt x="885941" y="121854"/>
                  <a:pt x="854993" y="119745"/>
                  <a:pt x="826265" y="110169"/>
                </a:cubicBezTo>
                <a:cubicBezTo>
                  <a:pt x="815248" y="106497"/>
                  <a:pt x="804418" y="102208"/>
                  <a:pt x="793215" y="99152"/>
                </a:cubicBezTo>
                <a:cubicBezTo>
                  <a:pt x="764000" y="91184"/>
                  <a:pt x="733809" y="86694"/>
                  <a:pt x="705080" y="77118"/>
                </a:cubicBezTo>
                <a:cubicBezTo>
                  <a:pt x="624615" y="50297"/>
                  <a:pt x="661511" y="60718"/>
                  <a:pt x="594911" y="44068"/>
                </a:cubicBezTo>
                <a:cubicBezTo>
                  <a:pt x="580222" y="36723"/>
                  <a:pt x="566424" y="27227"/>
                  <a:pt x="550844" y="22034"/>
                </a:cubicBezTo>
                <a:cubicBezTo>
                  <a:pt x="526681" y="13979"/>
                  <a:pt x="436106" y="2495"/>
                  <a:pt x="418641" y="0"/>
                </a:cubicBezTo>
                <a:cubicBezTo>
                  <a:pt x="345195" y="3672"/>
                  <a:pt x="271607" y="5153"/>
                  <a:pt x="198304" y="11017"/>
                </a:cubicBezTo>
                <a:cubicBezTo>
                  <a:pt x="179639" y="12510"/>
                  <a:pt x="160753" y="15459"/>
                  <a:pt x="143220" y="22034"/>
                </a:cubicBezTo>
                <a:cubicBezTo>
                  <a:pt x="130822" y="26683"/>
                  <a:pt x="122012" y="38147"/>
                  <a:pt x="110169" y="44068"/>
                </a:cubicBezTo>
                <a:cubicBezTo>
                  <a:pt x="99782" y="49261"/>
                  <a:pt x="88135" y="51413"/>
                  <a:pt x="77118" y="55085"/>
                </a:cubicBezTo>
                <a:cubicBezTo>
                  <a:pt x="71685" y="71386"/>
                  <a:pt x="39494" y="187287"/>
                  <a:pt x="11017" y="187287"/>
                </a:cubicBezTo>
                <a:lnTo>
                  <a:pt x="0" y="187287"/>
                </a:lnTo>
                <a:lnTo>
                  <a:pt x="848299" y="1046603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E008AD8B-3F6B-1742-BCF9-75258103B59E}"/>
              </a:ext>
            </a:extLst>
          </p:cNvPr>
          <p:cNvSpPr/>
          <p:nvPr/>
        </p:nvSpPr>
        <p:spPr>
          <a:xfrm>
            <a:off x="5239347" y="3582359"/>
            <a:ext cx="1090671" cy="583894"/>
          </a:xfrm>
          <a:prstGeom prst="donut">
            <a:avLst>
              <a:gd name="adj" fmla="val 298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200" dirty="0">
              <a:solidFill>
                <a:schemeClr val="tx1"/>
              </a:solidFill>
              <a:highlight>
                <a:srgbClr val="00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680235-F357-1249-998E-754EF7748C9E}"/>
              </a:ext>
            </a:extLst>
          </p:cNvPr>
          <p:cNvCxnSpPr>
            <a:cxnSpLocks/>
          </p:cNvCxnSpPr>
          <p:nvPr/>
        </p:nvCxnSpPr>
        <p:spPr>
          <a:xfrm>
            <a:off x="5784682" y="4117567"/>
            <a:ext cx="897248" cy="36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540A04-C77A-FA43-A7AA-75BE533C47FC}"/>
              </a:ext>
            </a:extLst>
          </p:cNvPr>
          <p:cNvSpPr txBox="1"/>
          <p:nvPr/>
        </p:nvSpPr>
        <p:spPr>
          <a:xfrm>
            <a:off x="6330018" y="4522773"/>
            <a:ext cx="1740665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Regression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CEAF0C9-EC4C-AE40-A3FE-152E90D7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659" y="2993063"/>
            <a:ext cx="2613341" cy="25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3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5559" y="4417872"/>
            <a:ext cx="2896947" cy="77284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Paras: Open, High, Low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Target: Daily Return Rate</a:t>
            </a:r>
          </a:p>
        </p:txBody>
      </p:sp>
      <p:sp>
        <p:nvSpPr>
          <p:cNvPr id="26" name="框架 25"/>
          <p:cNvSpPr/>
          <p:nvPr/>
        </p:nvSpPr>
        <p:spPr>
          <a:xfrm>
            <a:off x="8092483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21966" y="4399254"/>
            <a:ext cx="3357009" cy="113293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Paras: Close Price Yesterday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            , (High – Low)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Target: Open Price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2E8DC2-D3E6-BD4E-A6C3-53199B12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8" y="1443209"/>
            <a:ext cx="3769010" cy="235760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5807DB-3FE6-5849-8679-A6A2F3047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9893" y="1443209"/>
            <a:ext cx="3657649" cy="2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Models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966701" y="710189"/>
            <a:ext cx="927917" cy="809327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9"/>
          </p:nvPr>
        </p:nvSpPr>
        <p:spPr>
          <a:xfrm>
            <a:off x="9129473" y="481914"/>
            <a:ext cx="2943078" cy="1289865"/>
          </a:xfrm>
        </p:spPr>
        <p:txBody>
          <a:bodyPr/>
          <a:lstStyle/>
          <a:p>
            <a:r>
              <a:rPr kumimoji="1" lang="en-US" altLang="zh-CN" dirty="0" err="1"/>
              <a:t>Fama</a:t>
            </a:r>
            <a:r>
              <a:rPr kumimoji="1" lang="en-US" altLang="zh-CN" dirty="0"/>
              <a:t>-French 3 Factor</a:t>
            </a:r>
          </a:p>
          <a:p>
            <a:r>
              <a:rPr kumimoji="1" lang="en-US" altLang="zh-CN" dirty="0"/>
              <a:t>AR1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20"/>
          </p:nvPr>
        </p:nvSpPr>
        <p:spPr>
          <a:xfrm>
            <a:off x="7995384" y="1842963"/>
            <a:ext cx="927917" cy="735752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9261202" y="1962211"/>
            <a:ext cx="2930798" cy="458660"/>
          </a:xfrm>
        </p:spPr>
        <p:txBody>
          <a:bodyPr/>
          <a:lstStyle/>
          <a:p>
            <a:r>
              <a:rPr kumimoji="1" lang="en-US" altLang="zh-CN" dirty="0"/>
              <a:t>Exponential </a:t>
            </a:r>
          </a:p>
          <a:p>
            <a:r>
              <a:rPr kumimoji="1" lang="en-US" altLang="zh-CN" dirty="0"/>
              <a:t>Moving Average</a:t>
            </a:r>
            <a:endParaRPr kumimoji="1"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7995384" y="2796501"/>
            <a:ext cx="927917" cy="735752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3"/>
          </p:nvPr>
        </p:nvSpPr>
        <p:spPr>
          <a:xfrm>
            <a:off x="9261203" y="2935047"/>
            <a:ext cx="2344487" cy="458660"/>
          </a:xfrm>
        </p:spPr>
        <p:txBody>
          <a:bodyPr/>
          <a:lstStyle/>
          <a:p>
            <a:r>
              <a:rPr kumimoji="1" lang="en-US" altLang="zh-CN" dirty="0"/>
              <a:t>MACD</a:t>
            </a:r>
          </a:p>
          <a:p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7995384" y="3755800"/>
            <a:ext cx="927917" cy="735752"/>
          </a:xfrm>
        </p:spPr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5"/>
          </p:nvPr>
        </p:nvSpPr>
        <p:spPr>
          <a:xfrm>
            <a:off x="9261203" y="3894346"/>
            <a:ext cx="3355046" cy="458660"/>
          </a:xfrm>
        </p:spPr>
        <p:txBody>
          <a:bodyPr/>
          <a:lstStyle/>
          <a:p>
            <a:r>
              <a:rPr kumimoji="1" lang="en-US" altLang="zh-CN" dirty="0" err="1"/>
              <a:t>fbProphet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6"/>
          </p:nvPr>
        </p:nvSpPr>
        <p:spPr>
          <a:xfrm>
            <a:off x="7995384" y="4711258"/>
            <a:ext cx="927917" cy="735752"/>
          </a:xfrm>
        </p:spPr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7"/>
          </p:nvPr>
        </p:nvSpPr>
        <p:spPr>
          <a:xfrm>
            <a:off x="9261203" y="4849804"/>
            <a:ext cx="2344487" cy="458660"/>
          </a:xfrm>
        </p:spPr>
        <p:txBody>
          <a:bodyPr/>
          <a:lstStyle/>
          <a:p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Machine</a:t>
            </a:r>
          </a:p>
        </p:txBody>
      </p:sp>
      <p:cxnSp>
        <p:nvCxnSpPr>
          <p:cNvPr id="13" name="直线连接符 12"/>
          <p:cNvCxnSpPr/>
          <p:nvPr/>
        </p:nvCxnSpPr>
        <p:spPr>
          <a:xfrm>
            <a:off x="9012045" y="762205"/>
            <a:ext cx="0" cy="705294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4" name="直线连接符 13"/>
          <p:cNvCxnSpPr/>
          <p:nvPr/>
        </p:nvCxnSpPr>
        <p:spPr>
          <a:xfrm>
            <a:off x="9040728" y="1876029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5" name="直线连接符 14"/>
          <p:cNvCxnSpPr/>
          <p:nvPr/>
        </p:nvCxnSpPr>
        <p:spPr>
          <a:xfrm>
            <a:off x="9040728" y="2821106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线连接符 15"/>
          <p:cNvCxnSpPr/>
          <p:nvPr/>
        </p:nvCxnSpPr>
        <p:spPr>
          <a:xfrm>
            <a:off x="9040728" y="3766183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7" name="直线连接符 16"/>
          <p:cNvCxnSpPr/>
          <p:nvPr/>
        </p:nvCxnSpPr>
        <p:spPr>
          <a:xfrm>
            <a:off x="9040728" y="4711258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A77919DF-4F20-4825-8FC3-EA48FF207F55}"/>
              </a:ext>
            </a:extLst>
          </p:cNvPr>
          <p:cNvSpPr txBox="1">
            <a:spLocks/>
          </p:cNvSpPr>
          <p:nvPr/>
        </p:nvSpPr>
        <p:spPr>
          <a:xfrm>
            <a:off x="7995385" y="5593009"/>
            <a:ext cx="1045344" cy="73575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FC838B60-04AC-4691-ABE7-2502C9260365}"/>
              </a:ext>
            </a:extLst>
          </p:cNvPr>
          <p:cNvSpPr txBox="1">
            <a:spLocks/>
          </p:cNvSpPr>
          <p:nvPr/>
        </p:nvSpPr>
        <p:spPr>
          <a:xfrm>
            <a:off x="9261202" y="5597151"/>
            <a:ext cx="2344487" cy="45866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blipFill>
                  <a:blip r:embed="rId3"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Kalman Filter</a:t>
            </a:r>
            <a:endParaRPr kumimoji="1" lang="zh-CN" altLang="en-US" dirty="0"/>
          </a:p>
        </p:txBody>
      </p:sp>
      <p:cxnSp>
        <p:nvCxnSpPr>
          <p:cNvPr id="20" name="直线连接符 16">
            <a:extLst>
              <a:ext uri="{FF2B5EF4-FFF2-40B4-BE49-F238E27FC236}">
                <a16:creationId xmlns:a16="http://schemas.microsoft.com/office/drawing/2014/main" id="{5A12EA3B-5F11-4F2A-B0E6-E2718A8E4CF9}"/>
              </a:ext>
            </a:extLst>
          </p:cNvPr>
          <p:cNvCxnSpPr/>
          <p:nvPr/>
        </p:nvCxnSpPr>
        <p:spPr>
          <a:xfrm>
            <a:off x="9040728" y="5593010"/>
            <a:ext cx="0" cy="641176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90851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603171" cy="535720"/>
          </a:xfrm>
        </p:spPr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-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Evaluation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1060818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8231" y="4461548"/>
            <a:ext cx="3611886" cy="41344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Mean Squared Error = </a:t>
            </a:r>
            <a:r>
              <a:rPr lang="en-US" dirty="0"/>
              <a:t>0.000686</a:t>
            </a:r>
            <a:endParaRPr lang="en-US" altLang="zh-CN" b="1" kern="0" dirty="0">
              <a:blipFill dpi="0" rotWithShape="1">
                <a:blip r:embed="rId4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26" name="框架 25"/>
          <p:cNvSpPr/>
          <p:nvPr/>
        </p:nvSpPr>
        <p:spPr>
          <a:xfrm>
            <a:off x="8092483" y="1534333"/>
            <a:ext cx="3194865" cy="2014779"/>
          </a:xfrm>
          <a:prstGeom prst="frame">
            <a:avLst>
              <a:gd name="adj1" fmla="val 1072"/>
            </a:avLst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8392F-CE3F-3540-8D23-EBE7C0884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893" y="1443209"/>
            <a:ext cx="3657649" cy="2357609"/>
          </a:xfrm>
          <a:prstGeom prst="rect">
            <a:avLst/>
          </a:prstGeom>
        </p:spPr>
      </p:pic>
      <p:sp>
        <p:nvSpPr>
          <p:cNvPr id="10" name="矩形 20">
            <a:extLst>
              <a:ext uri="{FF2B5EF4-FFF2-40B4-BE49-F238E27FC236}">
                <a16:creationId xmlns:a16="http://schemas.microsoft.com/office/drawing/2014/main" id="{C58326B8-4F33-F643-ADE0-B541C649E023}"/>
              </a:ext>
            </a:extLst>
          </p:cNvPr>
          <p:cNvSpPr/>
          <p:nvPr/>
        </p:nvSpPr>
        <p:spPr>
          <a:xfrm>
            <a:off x="8092483" y="4281852"/>
            <a:ext cx="3291286" cy="77354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R2 = </a:t>
            </a:r>
            <a:r>
              <a:rPr lang="en-US" dirty="0"/>
              <a:t>0.9981317349570867;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4"/>
                  <a:srcRect/>
                  <a:stretch>
                    <a:fillRect/>
                  </a:stretch>
                </a:blipFill>
                <a:ea typeface="微软雅黑" charset="0"/>
              </a:rPr>
              <a:t>Mean Squared Error = </a:t>
            </a:r>
            <a:r>
              <a:rPr lang="en-US" dirty="0"/>
              <a:t>0.305;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3EFCF-8053-F94E-8907-CFB5CC2B3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28" y="1443209"/>
            <a:ext cx="3769010" cy="23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9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-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Selection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sp>
        <p:nvSpPr>
          <p:cNvPr id="64" name="环形箭头 63"/>
          <p:cNvSpPr/>
          <p:nvPr/>
        </p:nvSpPr>
        <p:spPr>
          <a:xfrm>
            <a:off x="8787220" y="523723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0800000"/>
              <a:gd name="adj5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形状 64"/>
          <p:cNvSpPr/>
          <p:nvPr/>
        </p:nvSpPr>
        <p:spPr>
          <a:xfrm>
            <a:off x="8219608" y="1697948"/>
            <a:ext cx="2043171" cy="2043379"/>
          </a:xfrm>
          <a:prstGeom prst="leftCircularArrow">
            <a:avLst>
              <a:gd name="adj1" fmla="val 10980"/>
              <a:gd name="adj2" fmla="val 1142322"/>
              <a:gd name="adj3" fmla="val 6300000"/>
              <a:gd name="adj4" fmla="val 18900000"/>
              <a:gd name="adj5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环形箭头 65"/>
          <p:cNvSpPr/>
          <p:nvPr/>
        </p:nvSpPr>
        <p:spPr>
          <a:xfrm>
            <a:off x="8787220" y="2876508"/>
            <a:ext cx="2043171" cy="2043379"/>
          </a:xfrm>
          <a:prstGeom prst="circularArrow">
            <a:avLst>
              <a:gd name="adj1" fmla="val 10980"/>
              <a:gd name="adj2" fmla="val 1142322"/>
              <a:gd name="adj3" fmla="val 4500000"/>
              <a:gd name="adj4" fmla="val 13500000"/>
              <a:gd name="adj5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7" name="空心弧 66"/>
          <p:cNvSpPr/>
          <p:nvPr/>
        </p:nvSpPr>
        <p:spPr>
          <a:xfrm>
            <a:off x="8365248" y="4186200"/>
            <a:ext cx="1755341" cy="1756189"/>
          </a:xfrm>
          <a:prstGeom prst="blockArc">
            <a:avLst>
              <a:gd name="adj1" fmla="val 0"/>
              <a:gd name="adj2" fmla="val 18900000"/>
              <a:gd name="adj3" fmla="val 12740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8" name="矩形 67"/>
          <p:cNvSpPr/>
          <p:nvPr/>
        </p:nvSpPr>
        <p:spPr>
          <a:xfrm>
            <a:off x="8947683" y="2174628"/>
            <a:ext cx="5870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B</a:t>
            </a:r>
            <a:endParaRPr lang="zh-CN" altLang="en-US" sz="800" dirty="0"/>
          </a:p>
        </p:txBody>
      </p:sp>
      <p:sp>
        <p:nvSpPr>
          <p:cNvPr id="69" name="矩形 68"/>
          <p:cNvSpPr/>
          <p:nvPr/>
        </p:nvSpPr>
        <p:spPr>
          <a:xfrm>
            <a:off x="9500145" y="1005408"/>
            <a:ext cx="6976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A</a:t>
            </a:r>
            <a:endParaRPr lang="zh-CN" altLang="en-US" sz="800" dirty="0"/>
          </a:p>
        </p:txBody>
      </p:sp>
      <p:sp>
        <p:nvSpPr>
          <p:cNvPr id="70" name="矩形 69"/>
          <p:cNvSpPr/>
          <p:nvPr/>
        </p:nvSpPr>
        <p:spPr>
          <a:xfrm>
            <a:off x="9479399" y="3329248"/>
            <a:ext cx="7248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C</a:t>
            </a:r>
            <a:endParaRPr lang="zh-CN" altLang="en-US" sz="800" dirty="0"/>
          </a:p>
        </p:txBody>
      </p:sp>
      <p:sp>
        <p:nvSpPr>
          <p:cNvPr id="71" name="矩形 70"/>
          <p:cNvSpPr/>
          <p:nvPr/>
        </p:nvSpPr>
        <p:spPr>
          <a:xfrm>
            <a:off x="8943618" y="4602629"/>
            <a:ext cx="668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5400" b="1">
                <a:blipFill dpi="0" rotWithShape="1">
                  <a:blip r:embed="rId3"/>
                  <a:srcRect/>
                  <a:stretch>
                    <a:fillRect/>
                  </a:stretch>
                </a:blipFill>
              </a:rPr>
              <a:t>D</a:t>
            </a:r>
            <a:endParaRPr lang="zh-CN" altLang="en-US" sz="800" dirty="0"/>
          </a:p>
        </p:txBody>
      </p:sp>
      <p:grpSp>
        <p:nvGrpSpPr>
          <p:cNvPr id="72" name="组 71"/>
          <p:cNvGrpSpPr/>
          <p:nvPr/>
        </p:nvGrpSpPr>
        <p:grpSpPr>
          <a:xfrm>
            <a:off x="826771" y="1392536"/>
            <a:ext cx="7146149" cy="652486"/>
            <a:chOff x="1268793" y="1914616"/>
            <a:chExt cx="7146149" cy="652486"/>
          </a:xfrm>
        </p:grpSpPr>
        <p:sp>
          <p:nvSpPr>
            <p:cNvPr id="74" name="文本框 73"/>
            <p:cNvSpPr txBox="1"/>
            <p:nvPr/>
          </p:nvSpPr>
          <p:spPr>
            <a:xfrm>
              <a:off x="2099232" y="2032445"/>
              <a:ext cx="6315710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US" altLang="zh-CN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Randomly Pick Start Day from all 500 training day</a:t>
              </a:r>
              <a:endParaRPr kumimoji="1" lang="zh-CN" altLang="en-US" sz="2000" b="1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75" name="组 74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3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A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3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78" name="组 77"/>
          <p:cNvGrpSpPr/>
          <p:nvPr/>
        </p:nvGrpSpPr>
        <p:grpSpPr>
          <a:xfrm>
            <a:off x="826771" y="5126933"/>
            <a:ext cx="7452251" cy="966266"/>
            <a:chOff x="1268793" y="1914616"/>
            <a:chExt cx="7452251" cy="966266"/>
          </a:xfrm>
        </p:grpSpPr>
        <p:sp>
          <p:nvSpPr>
            <p:cNvPr id="80" name="文本框 79"/>
            <p:cNvSpPr txBox="1"/>
            <p:nvPr/>
          </p:nvSpPr>
          <p:spPr>
            <a:xfrm>
              <a:off x="2099232" y="2032445"/>
              <a:ext cx="6621812" cy="84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US" altLang="zh-CN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Do 200 times for the Step A – C and each time we do the mean calculation </a:t>
              </a:r>
              <a:endParaRPr kumimoji="1" lang="zh-CN" altLang="en-US" sz="2000" b="1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81" name="组 80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3"/>
                      <a:stretch>
                        <a:fillRect/>
                      </a:stretch>
                    </a:blipFill>
                    <a:ea typeface="微软雅黑" charset="0"/>
                  </a:rPr>
                  <a:t>D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3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84" name="组 83"/>
          <p:cNvGrpSpPr/>
          <p:nvPr/>
        </p:nvGrpSpPr>
        <p:grpSpPr>
          <a:xfrm>
            <a:off x="826771" y="3642728"/>
            <a:ext cx="7838385" cy="1366376"/>
            <a:chOff x="1268793" y="1914616"/>
            <a:chExt cx="7838385" cy="1366376"/>
          </a:xfrm>
        </p:grpSpPr>
        <p:sp>
          <p:nvSpPr>
            <p:cNvPr id="86" name="文本框 85"/>
            <p:cNvSpPr txBox="1"/>
            <p:nvPr/>
          </p:nvSpPr>
          <p:spPr>
            <a:xfrm>
              <a:off x="2099232" y="2032445"/>
              <a:ext cx="7007946" cy="1248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US" altLang="zh-CN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Among these 100 days we use randomly pick 93 times period of time which its window size is 7 to test the model</a:t>
              </a:r>
              <a:endParaRPr kumimoji="1" lang="zh-CN" altLang="en-US" sz="2000" b="1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87" name="组 86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kern="0" dirty="0">
                    <a:blipFill>
                      <a:blip r:embed="rId3"/>
                      <a:stretch>
                        <a:fillRect/>
                      </a:stretch>
                    </a:blipFill>
                    <a:ea typeface="微软雅黑" charset="0"/>
                  </a:rPr>
                  <a:t>C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3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  <p:grpSp>
        <p:nvGrpSpPr>
          <p:cNvPr id="90" name="组 89"/>
          <p:cNvGrpSpPr/>
          <p:nvPr/>
        </p:nvGrpSpPr>
        <p:grpSpPr>
          <a:xfrm>
            <a:off x="826771" y="2517632"/>
            <a:ext cx="6554530" cy="652486"/>
            <a:chOff x="1268793" y="1914616"/>
            <a:chExt cx="6554530" cy="652486"/>
          </a:xfrm>
        </p:grpSpPr>
        <p:sp>
          <p:nvSpPr>
            <p:cNvPr id="92" name="文本框 91"/>
            <p:cNvSpPr txBox="1"/>
            <p:nvPr/>
          </p:nvSpPr>
          <p:spPr>
            <a:xfrm>
              <a:off x="2099232" y="2032445"/>
              <a:ext cx="5724091" cy="44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09585">
                <a:lnSpc>
                  <a:spcPct val="130000"/>
                </a:lnSpc>
                <a:defRPr/>
              </a:pPr>
              <a:r>
                <a:rPr kumimoji="1" lang="en-US" altLang="zh-CN" sz="2000" b="1" kern="0" dirty="0">
                  <a:blipFill>
                    <a:blip r:embed="rId3"/>
                    <a:stretch>
                      <a:fillRect/>
                    </a:stretch>
                  </a:blipFill>
                  <a:ea typeface="微软雅黑" charset="0"/>
                </a:rPr>
                <a:t>Determine previous100 days as new training </a:t>
              </a:r>
              <a:endParaRPr kumimoji="1" lang="zh-CN" altLang="en-US" sz="2000" b="1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  <p:grpSp>
          <p:nvGrpSpPr>
            <p:cNvPr id="93" name="组 92"/>
            <p:cNvGrpSpPr/>
            <p:nvPr/>
          </p:nvGrpSpPr>
          <p:grpSpPr>
            <a:xfrm>
              <a:off x="1268793" y="1914616"/>
              <a:ext cx="851758" cy="652486"/>
              <a:chOff x="5372637" y="2551148"/>
              <a:chExt cx="851758" cy="652486"/>
            </a:xfrm>
          </p:grpSpPr>
          <p:sp>
            <p:nvSpPr>
              <p:cNvPr id="94" name="椭圆 93"/>
              <p:cNvSpPr/>
              <p:nvPr/>
            </p:nvSpPr>
            <p:spPr>
              <a:xfrm>
                <a:off x="5458014" y="2551148"/>
                <a:ext cx="644317" cy="64431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5372637" y="2551148"/>
                <a:ext cx="851758" cy="65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800" b="1" i="0" u="none" strike="noStrike" kern="0" cap="none" spc="0" normalizeH="0" baseline="0" noProof="0" dirty="0">
                    <a:ln>
                      <a:noFill/>
                    </a:ln>
                    <a:blipFill>
                      <a:blip r:embed="rId3"/>
                      <a:stretch>
                        <a:fillRect/>
                      </a:stretch>
                    </a:blipFill>
                    <a:effectLst/>
                    <a:uLnTx/>
                    <a:uFillTx/>
                    <a:ea typeface="微软雅黑" charset="0"/>
                  </a:rPr>
                  <a:t>B</a:t>
                </a:r>
                <a:endParaRPr kumimoji="1" lang="zh-CN" altLang="en-US" sz="2800" b="1" i="0" u="none" strike="noStrike" kern="0" cap="none" spc="0" normalizeH="0" baseline="0" noProof="0" dirty="0">
                  <a:ln>
                    <a:noFill/>
                  </a:ln>
                  <a:blipFill>
                    <a:blip r:embed="rId3"/>
                    <a:stretch>
                      <a:fillRect/>
                    </a:stretch>
                  </a:blipFill>
                  <a:effectLst/>
                  <a:uLnTx/>
                  <a:uFillTx/>
                  <a:ea typeface="微软雅黑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5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603171" cy="535720"/>
          </a:xfrm>
        </p:spPr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SVM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-</a:t>
            </a:r>
            <a:r>
              <a:rPr kumimoji="1" lang="zh-CN" altLang="en-US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 </a:t>
            </a:r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Selection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D7D47F-F27B-C047-B55E-287569C8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809" y="1678053"/>
            <a:ext cx="4724400" cy="3200400"/>
          </a:xfrm>
          <a:prstGeom prst="rect">
            <a:avLst/>
          </a:prstGeom>
        </p:spPr>
      </p:pic>
      <p:sp>
        <p:nvSpPr>
          <p:cNvPr id="13" name="矩形 20">
            <a:extLst>
              <a:ext uri="{FF2B5EF4-FFF2-40B4-BE49-F238E27FC236}">
                <a16:creationId xmlns:a16="http://schemas.microsoft.com/office/drawing/2014/main" id="{6BB6578F-6966-5E40-B995-95589DFF5A23}"/>
              </a:ext>
            </a:extLst>
          </p:cNvPr>
          <p:cNvSpPr/>
          <p:nvPr/>
        </p:nvSpPr>
        <p:spPr>
          <a:xfrm>
            <a:off x="3848429" y="5269317"/>
            <a:ext cx="4767652" cy="77354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Mean Model-Diff= </a:t>
            </a:r>
            <a:r>
              <a:rPr lang="en-US" dirty="0"/>
              <a:t>12.301790828768208</a:t>
            </a:r>
          </a:p>
          <a:p>
            <a:pPr defTabSz="1219170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5"/>
                  <a:srcRect/>
                  <a:stretch>
                    <a:fillRect/>
                  </a:stretch>
                </a:blipFill>
                <a:ea typeface="微软雅黑" charset="0"/>
              </a:rPr>
              <a:t>Mean Model-Price = </a:t>
            </a:r>
            <a:r>
              <a:rPr lang="en-US" dirty="0"/>
              <a:t>2.1700602069259904</a:t>
            </a:r>
            <a:endParaRPr lang="en-US" altLang="zh-CN" b="1" kern="0" dirty="0">
              <a:blipFill dpi="0" rotWithShape="1">
                <a:blip r:embed="rId5"/>
                <a:srcRect/>
                <a:stretch>
                  <a:fillRect/>
                </a:stretch>
              </a:blipFill>
              <a:ea typeface="微软雅黑" charset="0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30EBB6-4B18-7149-ADC0-FBA436400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16" y="1839817"/>
            <a:ext cx="55414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7DB6A-85B7-4D99-A9F4-F010D37354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8094" y="315149"/>
            <a:ext cx="3120893" cy="535720"/>
          </a:xfrm>
        </p:spPr>
        <p:txBody>
          <a:bodyPr/>
          <a:lstStyle/>
          <a:p>
            <a:r>
              <a:rPr lang="en-US" dirty="0"/>
              <a:t>Kalman Filter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13A8473-7B24-164C-9D0C-260618048572}"/>
              </a:ext>
            </a:extLst>
          </p:cNvPr>
          <p:cNvSpPr txBox="1">
            <a:spLocks/>
          </p:cNvSpPr>
          <p:nvPr/>
        </p:nvSpPr>
        <p:spPr>
          <a:xfrm>
            <a:off x="211493" y="222524"/>
            <a:ext cx="2186601" cy="898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No. </a:t>
            </a:r>
            <a:r>
              <a:rPr lang="en-US"/>
              <a:t>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6959E-ECD7-6049-9817-E678A8BB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65" y="850869"/>
            <a:ext cx="9695935" cy="55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939BB7-0399-EF42-AD50-D9C6174CB1E8}"/>
              </a:ext>
            </a:extLst>
          </p:cNvPr>
          <p:cNvSpPr txBox="1"/>
          <p:nvPr/>
        </p:nvSpPr>
        <p:spPr>
          <a:xfrm>
            <a:off x="457200" y="2446638"/>
            <a:ext cx="2038865" cy="2648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R2: 0.9822244749544563</a:t>
            </a:r>
          </a:p>
          <a:p>
            <a:br>
              <a:rPr lang="en-US" sz="2800" b="1" dirty="0">
                <a:solidFill>
                  <a:schemeClr val="bg1"/>
                </a:solidFill>
              </a:rPr>
            </a:br>
            <a:endParaRPr lang="en-US" sz="28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0072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68D21B-EAA7-824C-8B75-39F668DF1C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8068" y="1059135"/>
            <a:ext cx="5935152" cy="3215907"/>
          </a:xfrm>
        </p:spPr>
        <p:txBody>
          <a:bodyPr/>
          <a:lstStyle/>
          <a:p>
            <a:r>
              <a:rPr lang="en-US" dirty="0"/>
              <a:t>Bootstrap &amp; Cross-Validation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E9CAB-D044-1048-9731-BE1A939BE9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7200" dirty="0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A69B6-E99A-024D-9BF4-674461BDB8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3200" dirty="0"/>
              <a:t>Method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FB2619-69C5-954B-99CC-8FF04FD775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7200" dirty="0"/>
              <a:t>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ECE4CA-36E4-3F48-90B1-839B84959F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232520" y="3287169"/>
            <a:ext cx="2959480" cy="458660"/>
          </a:xfrm>
        </p:spPr>
        <p:txBody>
          <a:bodyPr/>
          <a:lstStyle/>
          <a:p>
            <a:r>
              <a:rPr lang="en-US" sz="32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0615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6AA3F-9906-D542-85F0-5A0595B10D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CAB42-802B-4C4C-B970-57B7F8E60CA2}"/>
              </a:ext>
            </a:extLst>
          </p:cNvPr>
          <p:cNvSpPr txBox="1"/>
          <p:nvPr/>
        </p:nvSpPr>
        <p:spPr>
          <a:xfrm>
            <a:off x="2492829" y="1495168"/>
            <a:ext cx="9394371" cy="3863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Train</a:t>
            </a: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620    CV: 50</a:t>
            </a:r>
          </a:p>
          <a:p>
            <a:pPr marL="571500" indent="-5715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 each day (t) in CV:</a:t>
            </a:r>
          </a:p>
          <a:p>
            <a:pPr marL="1485877" lvl="2" indent="-5715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Y[t-200: t-1] </a:t>
            </a: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itchFamily="2" charset="2"/>
              </a:rPr>
              <a:t> Bootstrap &amp; Run Model</a:t>
            </a:r>
            <a:endParaRPr 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485877" lvl="2" indent="-5715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Predict Y[t] in each model</a:t>
            </a:r>
          </a:p>
          <a:p>
            <a:pPr marL="571500" indent="-5715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Calculate RMSE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17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45129D-C4E4-1240-A159-EF45C65FEC79}"/>
              </a:ext>
            </a:extLst>
          </p:cNvPr>
          <p:cNvSpPr txBox="1">
            <a:spLocks/>
          </p:cNvSpPr>
          <p:nvPr/>
        </p:nvSpPr>
        <p:spPr>
          <a:xfrm>
            <a:off x="2492829" y="305836"/>
            <a:ext cx="3120893" cy="53572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81989-FF5A-904F-8995-78EFFBA4C4F1}"/>
              </a:ext>
            </a:extLst>
          </p:cNvPr>
          <p:cNvSpPr txBox="1"/>
          <p:nvPr/>
        </p:nvSpPr>
        <p:spPr>
          <a:xfrm>
            <a:off x="2492829" y="1442906"/>
            <a:ext cx="9699171" cy="156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Bootstrap Method: Resampling Residuals</a:t>
            </a:r>
          </a:p>
          <a:p>
            <a:pPr marL="800089" lvl="1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Assumption: Residuals are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independent and identically distributed (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iid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endParaRPr 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372E8-E064-5D49-BD4E-6872037C3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6998"/>
            <a:ext cx="12192000" cy="192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903034-A4F7-CA49-810E-1187698FDDED}"/>
              </a:ext>
            </a:extLst>
          </p:cNvPr>
          <p:cNvSpPr txBox="1"/>
          <p:nvPr/>
        </p:nvSpPr>
        <p:spPr>
          <a:xfrm>
            <a:off x="0" y="3611173"/>
            <a:ext cx="625251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https://</a:t>
            </a:r>
            <a:r>
              <a:rPr lang="en-US" sz="16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en.wikipedia.org</a:t>
            </a: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/wiki/Bootstrapping_(statistics)</a:t>
            </a:r>
          </a:p>
        </p:txBody>
      </p:sp>
    </p:spTree>
    <p:extLst>
      <p:ext uri="{BB962C8B-B14F-4D97-AF65-F5344CB8AC3E}">
        <p14:creationId xmlns:p14="http://schemas.microsoft.com/office/powerpoint/2010/main" val="2042558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BF481-8D10-D74B-9824-F858BCE68C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4047B-B255-6C43-A49B-44B709A8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905477"/>
            <a:ext cx="8319334" cy="5506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9838E-6908-AE4F-98D8-9B760D14A7AF}"/>
              </a:ext>
            </a:extLst>
          </p:cNvPr>
          <p:cNvSpPr txBox="1"/>
          <p:nvPr/>
        </p:nvSpPr>
        <p:spPr>
          <a:xfrm>
            <a:off x="247135" y="1569308"/>
            <a:ext cx="2014151" cy="3643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RMSE: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ar1_RMSE_cv: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5.320237121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ema_RMSE_cv</a:t>
            </a: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 9.158147524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pp_RMSE_cv</a:t>
            </a: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16.35246171</a:t>
            </a:r>
          </a:p>
        </p:txBody>
      </p:sp>
    </p:spTree>
    <p:extLst>
      <p:ext uri="{BB962C8B-B14F-4D97-AF65-F5344CB8AC3E}">
        <p14:creationId xmlns:p14="http://schemas.microsoft.com/office/powerpoint/2010/main" val="1140406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CAAA2D-03E5-EA48-9447-9F6A4E6659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83259-C88B-F040-A15B-5CD6D9A2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9" y="826155"/>
            <a:ext cx="7687744" cy="5624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F5F639-D8E6-4746-85E1-E67FB30D1892}"/>
              </a:ext>
            </a:extLst>
          </p:cNvPr>
          <p:cNvSpPr txBox="1"/>
          <p:nvPr/>
        </p:nvSpPr>
        <p:spPr>
          <a:xfrm>
            <a:off x="222421" y="1359244"/>
            <a:ext cx="2446638" cy="3566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RMSE:</a:t>
            </a:r>
            <a:endParaRPr 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ar1_RMSE_cv:  5.3147133710050625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ema_RMSE_cv</a:t>
            </a: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 9.19614527536374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600" b="1" kern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kf_RMSE_cv</a:t>
            </a:r>
            <a:r>
              <a:rPr 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 8.897850564624862</a:t>
            </a:r>
          </a:p>
        </p:txBody>
      </p:sp>
    </p:spTree>
    <p:extLst>
      <p:ext uri="{BB962C8B-B14F-4D97-AF65-F5344CB8AC3E}">
        <p14:creationId xmlns:p14="http://schemas.microsoft.com/office/powerpoint/2010/main" val="258379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kumimoji="1" lang="en-US" altLang="zh-CN" kern="0" dirty="0">
                <a:blipFill>
                  <a:blip r:embed="rId3"/>
                  <a:stretch>
                    <a:fillRect/>
                  </a:stretch>
                </a:blipFill>
                <a:ea typeface="微软雅黑" charset="0"/>
              </a:rPr>
              <a:t>F-F &amp; AR1</a:t>
            </a:r>
            <a:endParaRPr kumimoji="1" lang="zh-CN" altLang="en-US" kern="0" dirty="0">
              <a:blipFill>
                <a:blip r:embed="rId3"/>
                <a:stretch>
                  <a:fillRect/>
                </a:stretch>
              </a:blip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66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889C00-47F7-5A48-A415-E63F254C0C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F-F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7A003-D48F-FC4A-A149-D183974C3622}"/>
              </a:ext>
            </a:extLst>
          </p:cNvPr>
          <p:cNvSpPr txBox="1"/>
          <p:nvPr/>
        </p:nvSpPr>
        <p:spPr>
          <a:xfrm>
            <a:off x="2492828" y="1989438"/>
            <a:ext cx="9699171" cy="368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beta_hat</a:t>
            </a:r>
            <a:r>
              <a:rPr lang="en-US" b="1" dirty="0"/>
              <a:t>: [ 1.51993656e+02 1.25366576e-02 -6.75698435e-01 -3.05525737e+00 5.29167412e+01 -1.28690965e+00]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t_test</a:t>
            </a:r>
            <a:r>
              <a:rPr lang="en-US" b="1" dirty="0"/>
              <a:t>: [ 1.50798981e+02 9.59203728e-03 -3.43638725e-01 -1.64249352e+00 1.60566019e+01 -5.02477264e-01]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p_val_t</a:t>
            </a:r>
            <a:r>
              <a:rPr lang="en-US" b="1" dirty="0"/>
              <a:t>: [0.0</a:t>
            </a:r>
            <a:r>
              <a:rPr lang="en-US" b="1" dirty="0">
                <a:solidFill>
                  <a:srgbClr val="FF0000"/>
                </a:solidFill>
              </a:rPr>
              <a:t>, 0.9923496342306288, 0.7312258063716599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0.1009569831720234</a:t>
            </a:r>
            <a:r>
              <a:rPr lang="en-US" b="1" dirty="0"/>
              <a:t>, 0.0, </a:t>
            </a:r>
            <a:r>
              <a:rPr lang="en-US" b="1" dirty="0">
                <a:solidFill>
                  <a:srgbClr val="FF0000"/>
                </a:solidFill>
              </a:rPr>
              <a:t>0.6154969494414058</a:t>
            </a:r>
            <a:r>
              <a:rPr lang="en-US" b="1" dirty="0"/>
              <a:t>]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6.480451452052192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 err="1">
                <a:solidFill>
                  <a:srgbClr val="FF0000"/>
                </a:solidFill>
              </a:rPr>
              <a:t>p_val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f_test</a:t>
            </a:r>
            <a:r>
              <a:rPr lang="en-US" b="1" dirty="0"/>
              <a:t>: 6.785081437921114e-06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dirty="0">
                <a:solidFill>
                  <a:srgbClr val="FF0000"/>
                </a:solidFill>
              </a:rPr>
              <a:t>R2 and adj_R2</a:t>
            </a:r>
            <a:r>
              <a:rPr lang="en-US" b="1" dirty="0"/>
              <a:t>: 0.2839158701495429 0.2785317789476598</a:t>
            </a:r>
            <a:endParaRPr lang="en-US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E1B10F-1594-0D4B-BA24-D70B829A5E72}"/>
              </a:ext>
            </a:extLst>
          </p:cNvPr>
          <p:cNvSpPr txBox="1"/>
          <p:nvPr/>
        </p:nvSpPr>
        <p:spPr>
          <a:xfrm>
            <a:off x="2492828" y="1099751"/>
            <a:ext cx="9699171" cy="4173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Yt+1=Mkt-RF (t) + SMB(t) + HML (t) +ADS(t) + Percentage Change in Volume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F84FD844-B3AB-4D4D-BAE7-366584A31B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28" y="211113"/>
            <a:ext cx="2186601" cy="898160"/>
          </a:xfrm>
        </p:spPr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4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56E81-1168-B94C-A6E9-1987D71DEF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F-F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D75FA-20D4-FD44-8EA2-9E6FAD4B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9" y="956659"/>
            <a:ext cx="9699171" cy="5314131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2EF4D4E-A4B7-504D-879C-F78C053614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28" y="211113"/>
            <a:ext cx="2186601" cy="898160"/>
          </a:xfrm>
        </p:spPr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03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F0FE9F-34E7-4BEA-B895-27DB5DABA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92828" y="1103094"/>
            <a:ext cx="9699171" cy="561888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Yt+1= </a:t>
            </a:r>
            <a:r>
              <a:rPr lang="en-US" sz="2000" dirty="0" err="1">
                <a:solidFill>
                  <a:schemeClr val="tx1"/>
                </a:solidFill>
              </a:rPr>
              <a:t>Yt</a:t>
            </a:r>
            <a:r>
              <a:rPr lang="en-US" sz="2000" dirty="0">
                <a:solidFill>
                  <a:schemeClr val="tx1"/>
                </a:solidFill>
              </a:rPr>
              <a:t> + [Open-Close]t + [High-Low]t +Volume(t) + </a:t>
            </a:r>
            <a:r>
              <a:rPr lang="en-US" sz="2000" dirty="0">
                <a:solidFill>
                  <a:srgbClr val="FF0000"/>
                </a:solidFill>
              </a:rPr>
              <a:t>ADS(t)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F32DDFE-8434-4F2F-BF2F-B26B702819D1}"/>
              </a:ext>
            </a:extLst>
          </p:cNvPr>
          <p:cNvSpPr txBox="1">
            <a:spLocks/>
          </p:cNvSpPr>
          <p:nvPr/>
        </p:nvSpPr>
        <p:spPr>
          <a:xfrm>
            <a:off x="2492829" y="1941921"/>
            <a:ext cx="9699171" cy="33961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FF0000"/>
                </a:solidFill>
              </a:rPr>
              <a:t>beta_hat</a:t>
            </a:r>
            <a:r>
              <a:rPr lang="en-US" sz="2000" dirty="0">
                <a:solidFill>
                  <a:srgbClr val="FF0000"/>
                </a:solidFill>
              </a:rPr>
              <a:t>:</a:t>
            </a:r>
            <a:r>
              <a:rPr lang="en-US" sz="2000" dirty="0">
                <a:solidFill>
                  <a:schemeClr val="tx1"/>
                </a:solidFill>
              </a:rPr>
              <a:t>[ 3.97468545e-01  9.97408109e-01 -9.40087859e-01  9.92312838e-02-1.13826300e-06  5.84216810e-02]</a:t>
            </a:r>
          </a:p>
          <a:p>
            <a:r>
              <a:rPr lang="pt-BR" sz="2000" dirty="0">
                <a:solidFill>
                  <a:srgbClr val="FF0000"/>
                </a:solidFill>
              </a:rPr>
              <a:t>t_test:  </a:t>
            </a:r>
            <a:r>
              <a:rPr lang="pt-BR" sz="2000" dirty="0">
                <a:solidFill>
                  <a:schemeClr val="tx1"/>
                </a:solidFill>
              </a:rPr>
              <a:t>[ 2.03954265e+00  8.21545691e+02 -8.94836520e+01  8.13056983e+00-4.46183473e+00  5.23482991e-01]</a:t>
            </a:r>
          </a:p>
          <a:p>
            <a:r>
              <a:rPr lang="pt-BR" sz="2000" dirty="0">
                <a:solidFill>
                  <a:srgbClr val="FF0000"/>
                </a:solidFill>
              </a:rPr>
              <a:t>p_val t:  </a:t>
            </a:r>
            <a:r>
              <a:rPr lang="pt-BR" sz="2000" dirty="0">
                <a:solidFill>
                  <a:schemeClr val="tx1"/>
                </a:solidFill>
              </a:rPr>
              <a:t>[0.04178828109159505, 0.0, 0.0, 1.9984014443252818e-15, 9.532498746578355e-06, </a:t>
            </a:r>
            <a:r>
              <a:rPr lang="pt-BR" sz="2000" dirty="0">
                <a:solidFill>
                  <a:srgbClr val="FF0000"/>
                </a:solidFill>
              </a:rPr>
              <a:t>0.6008115364530675</a:t>
            </a:r>
            <a:r>
              <a:rPr lang="pt-BR" sz="2000" dirty="0">
                <a:solidFill>
                  <a:schemeClr val="tx1"/>
                </a:solidFill>
              </a:rPr>
              <a:t>]</a:t>
            </a:r>
          </a:p>
          <a:p>
            <a:r>
              <a:rPr lang="pt-BR" sz="2000" dirty="0">
                <a:solidFill>
                  <a:srgbClr val="FF0000"/>
                </a:solidFill>
              </a:rPr>
              <a:t>f_test:  </a:t>
            </a:r>
            <a:r>
              <a:rPr lang="pt-BR" sz="2000" dirty="0">
                <a:solidFill>
                  <a:schemeClr val="tx1"/>
                </a:solidFill>
              </a:rPr>
              <a:t>9835376.462412778</a:t>
            </a:r>
          </a:p>
          <a:p>
            <a:r>
              <a:rPr lang="pt-BR" sz="2000" dirty="0">
                <a:solidFill>
                  <a:srgbClr val="FF0000"/>
                </a:solidFill>
              </a:rPr>
              <a:t>p_val f:  </a:t>
            </a:r>
            <a:r>
              <a:rPr lang="pt-BR" sz="2000" dirty="0">
                <a:solidFill>
                  <a:schemeClr val="tx1"/>
                </a:solidFill>
              </a:rPr>
              <a:t>1.1102230246251565e-16</a:t>
            </a:r>
          </a:p>
          <a:p>
            <a:r>
              <a:rPr lang="pt-BR" sz="2000" dirty="0">
                <a:solidFill>
                  <a:srgbClr val="FF0000"/>
                </a:solidFill>
              </a:rPr>
              <a:t>R2 and adj_R2:  </a:t>
            </a:r>
            <a:r>
              <a:rPr lang="pt-BR" sz="2000" dirty="0">
                <a:solidFill>
                  <a:schemeClr val="tx1"/>
                </a:solidFill>
              </a:rPr>
              <a:t>0.999412364428967   0.9994079461164028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F3D9E9-6553-D249-9871-0655C4B90A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3120893" cy="535720"/>
          </a:xfrm>
        </p:spPr>
        <p:txBody>
          <a:bodyPr/>
          <a:lstStyle/>
          <a:p>
            <a:r>
              <a:rPr lang="en-US" dirty="0"/>
              <a:t>AR 1</a:t>
            </a:r>
          </a:p>
          <a:p>
            <a:endParaRPr 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3A59DC04-466C-864E-9D9D-76413121C309}"/>
              </a:ext>
            </a:extLst>
          </p:cNvPr>
          <p:cNvSpPr txBox="1">
            <a:spLocks/>
          </p:cNvSpPr>
          <p:nvPr/>
        </p:nvSpPr>
        <p:spPr>
          <a:xfrm>
            <a:off x="306228" y="211113"/>
            <a:ext cx="2186601" cy="89816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77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9104-58BF-CC47-ACCF-395DA55335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AR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4BEAC-D001-304A-B78A-34BEC11A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963828"/>
            <a:ext cx="9699171" cy="5249374"/>
          </a:xfrm>
          <a:prstGeom prst="rect">
            <a:avLst/>
          </a:prstGeom>
        </p:spPr>
      </p:pic>
      <p:sp>
        <p:nvSpPr>
          <p:cNvPr id="5" name="文本占位符 1">
            <a:extLst>
              <a:ext uri="{FF2B5EF4-FFF2-40B4-BE49-F238E27FC236}">
                <a16:creationId xmlns:a16="http://schemas.microsoft.com/office/drawing/2014/main" id="{A5E207C5-2AEF-7848-8BA4-B82FA03A7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28" y="211113"/>
            <a:ext cx="2186601" cy="898160"/>
          </a:xfrm>
        </p:spPr>
        <p:txBody>
          <a:bodyPr/>
          <a:lstStyle/>
          <a:p>
            <a:r>
              <a:rPr kumimoji="1" lang="en-US" altLang="zh-CN" dirty="0"/>
              <a:t>NO.1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26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CA2EC7-08D6-459B-9B75-433B8A8B6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CCA9-B1CF-40FD-8718-E7FD331655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9" y="290435"/>
            <a:ext cx="5538808" cy="898160"/>
          </a:xfrm>
        </p:spPr>
        <p:txBody>
          <a:bodyPr/>
          <a:lstStyle/>
          <a:p>
            <a:r>
              <a:rPr lang="en-US" dirty="0"/>
              <a:t>Simple Moving Average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EDADB-C116-43CA-8138-4F56D65512BE}"/>
              </a:ext>
            </a:extLst>
          </p:cNvPr>
          <p:cNvSpPr/>
          <p:nvPr/>
        </p:nvSpPr>
        <p:spPr>
          <a:xfrm>
            <a:off x="207390" y="1109273"/>
            <a:ext cx="1153840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Helvetica Neue"/>
              </a:rPr>
              <a:t>Simple Moving Average Strategy SMA is one of the simplest trading strategies. As the name implies this technique uses a rolling average of 'D' days and 'D-1' days are not taken into consideration as they are used for calculation. So, if we calculate a 5 days moving average the 1st 4 days value will not be considered.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68845-B16E-44E4-91F2-F2AEBF30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3" y="2184867"/>
            <a:ext cx="9360817" cy="41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34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9DE103-81D8-4BC4-99B1-A6CFC802D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No. 2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E52F7-0A78-42AD-9DAB-6AB046FCC6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92829" y="290434"/>
            <a:ext cx="7018816" cy="671099"/>
          </a:xfrm>
        </p:spPr>
        <p:txBody>
          <a:bodyPr/>
          <a:lstStyle/>
          <a:p>
            <a:r>
              <a:rPr lang="en-US" dirty="0"/>
              <a:t>Simple Moving Average Demerit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271178-B76A-4112-93B7-FB94E9E9C3B4}"/>
              </a:ext>
            </a:extLst>
          </p:cNvPr>
          <p:cNvSpPr/>
          <p:nvPr/>
        </p:nvSpPr>
        <p:spPr>
          <a:xfrm>
            <a:off x="2492829" y="1932571"/>
            <a:ext cx="844226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Helvetica Neue"/>
              </a:rPr>
              <a:t>Although the SMA curve is much more smoother and less noisy than the Actual Price, it has a huge demerit. The SMA curve has a lagging value than the original price timeseries. This lag (L) is actually equal to D/2 days where D is the window for the SMA. So, if the SMA window is of 100 days, then the lag is almost of 50 Days, which, does not benefit us.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45248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</TotalTime>
  <Words>984</Words>
  <Application>Microsoft Macintosh PowerPoint</Application>
  <PresentationFormat>Widescreen</PresentationFormat>
  <Paragraphs>175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微软雅黑</vt:lpstr>
      <vt:lpstr>微软雅黑</vt:lpstr>
      <vt:lpstr>Segoe UI Light</vt:lpstr>
      <vt:lpstr>宋体</vt:lpstr>
      <vt:lpstr>Arial</vt:lpstr>
      <vt:lpstr>Calibri</vt:lpstr>
      <vt:lpstr>Century Gothic</vt:lpstr>
      <vt:lpstr>Helvetica Neue</vt:lpstr>
      <vt:lpstr>Wingdings</vt:lpstr>
      <vt:lpstr>模板页面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Wenqing Liang</cp:lastModifiedBy>
  <cp:revision>172</cp:revision>
  <dcterms:created xsi:type="dcterms:W3CDTF">2015-08-18T02:51:41Z</dcterms:created>
  <dcterms:modified xsi:type="dcterms:W3CDTF">2019-03-23T19:52:07Z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2017-12-21T08:32:45.6520453Z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